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323" r:id="rId4"/>
    <p:sldId id="32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6AC"/>
    <a:srgbClr val="EBD1FB"/>
    <a:srgbClr val="EBA421"/>
    <a:srgbClr val="629DD1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53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3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magine con tre sezio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ggetto 3">
            <a:extLst>
              <a:ext uri="{FF2B5EF4-FFF2-40B4-BE49-F238E27FC236}">
                <a16:creationId xmlns:a16="http://schemas.microsoft.com/office/drawing/2014/main" id="{29F16048-FF4E-41B1-B3D4-0FB210A70DF2}"/>
              </a:ext>
            </a:extLst>
          </p:cNvPr>
          <p:cNvSpPr/>
          <p:nvPr userDrawn="1"/>
        </p:nvSpPr>
        <p:spPr>
          <a:xfrm>
            <a:off x="5294630" y="0"/>
            <a:ext cx="6897370" cy="6858000"/>
          </a:xfrm>
          <a:custGeom>
            <a:avLst/>
            <a:gdLst/>
            <a:ahLst/>
            <a:cxnLst/>
            <a:rect l="l" t="t" r="r" b="b"/>
            <a:pathLst>
              <a:path w="6897370" h="6858000">
                <a:moveTo>
                  <a:pt x="0" y="6858000"/>
                </a:moveTo>
                <a:lnTo>
                  <a:pt x="6896900" y="6858000"/>
                </a:lnTo>
                <a:lnTo>
                  <a:pt x="68969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pPr rtl="0"/>
            <a:endParaRPr lang="it-IT" noProof="0" dirty="0"/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98AB8B54-69CD-4C57-8DBB-02A0E09851DD}"/>
              </a:ext>
            </a:extLst>
          </p:cNvPr>
          <p:cNvSpPr/>
          <p:nvPr userDrawn="1"/>
        </p:nvSpPr>
        <p:spPr>
          <a:xfrm>
            <a:off x="11562237" y="6227432"/>
            <a:ext cx="266400" cy="266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690E0AA-5363-4861-AB6B-0E4D34D74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17362"/>
            <a:ext cx="3932237" cy="1302111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A79774D-36EB-4201-B1AC-922DD2E06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94251" y="1192697"/>
            <a:ext cx="4057961" cy="1431234"/>
          </a:xfrm>
        </p:spPr>
        <p:txBody>
          <a:bodyPr rtlCol="0"/>
          <a:lstStyle>
            <a:lvl1pPr marL="0" indent="0">
              <a:buNone/>
              <a:defRPr sz="16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D1E234-1CB2-41A0-B40D-7E7F160CB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BC9FC0-D560-4103-9872-0FD5D726F934}" type="datetime1">
              <a:rPr lang="it-IT" noProof="0" smtClean="0"/>
              <a:pPr rtl="0"/>
              <a:t>31/01/2024</a:t>
            </a:fld>
            <a:endParaRPr lang="it-IT" noProof="0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9FD472E-6334-4051-B4D9-6361A819F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92384B9-6290-4070-B7D1-A105B27F0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2EE24B5-652C-4DB5-B7C3-B5BBEC1280B1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9" name="oggetto 2">
            <a:extLst>
              <a:ext uri="{FF2B5EF4-FFF2-40B4-BE49-F238E27FC236}">
                <a16:creationId xmlns:a16="http://schemas.microsoft.com/office/drawing/2014/main" id="{9337951D-6DB6-4713-9200-E8513CDEB6B3}"/>
              </a:ext>
            </a:extLst>
          </p:cNvPr>
          <p:cNvSpPr/>
          <p:nvPr userDrawn="1"/>
        </p:nvSpPr>
        <p:spPr>
          <a:xfrm>
            <a:off x="0" y="2430411"/>
            <a:ext cx="3625850" cy="3438525"/>
          </a:xfrm>
          <a:custGeom>
            <a:avLst/>
            <a:gdLst/>
            <a:ahLst/>
            <a:cxnLst/>
            <a:rect l="l" t="t" r="r" b="b"/>
            <a:pathLst>
              <a:path w="3625850" h="3438525">
                <a:moveTo>
                  <a:pt x="0" y="3438486"/>
                </a:moveTo>
                <a:lnTo>
                  <a:pt x="3625596" y="3438486"/>
                </a:lnTo>
                <a:lnTo>
                  <a:pt x="3625596" y="0"/>
                </a:lnTo>
                <a:lnTo>
                  <a:pt x="0" y="0"/>
                </a:lnTo>
                <a:lnTo>
                  <a:pt x="0" y="3438486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pPr rtl="0"/>
            <a:endParaRPr lang="it-IT" noProof="0" dirty="0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D44B7CE-2038-4CCA-AA8A-D03DE5FD95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781223"/>
            <a:ext cx="6040800" cy="2736901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2" name="Segnaposto immagine 28">
            <a:extLst>
              <a:ext uri="{FF2B5EF4-FFF2-40B4-BE49-F238E27FC236}">
                <a16:creationId xmlns:a16="http://schemas.microsoft.com/office/drawing/2014/main" id="{2EB2F967-97B6-4CA8-B3E7-5FF7CA2BDD8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586106" y="1188012"/>
            <a:ext cx="376237" cy="376237"/>
          </a:xfrm>
        </p:spPr>
        <p:txBody>
          <a:bodyPr rtlCol="0">
            <a:normAutofit/>
          </a:bodyPr>
          <a:lstStyle>
            <a:lvl1pPr marL="0" indent="0" algn="ctr">
              <a:buNone/>
              <a:defRPr sz="400"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Segnaposto immagine 28">
            <a:extLst>
              <a:ext uri="{FF2B5EF4-FFF2-40B4-BE49-F238E27FC236}">
                <a16:creationId xmlns:a16="http://schemas.microsoft.com/office/drawing/2014/main" id="{5E78E133-FE09-456A-8463-9EFAC6ADE26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586106" y="2878015"/>
            <a:ext cx="376237" cy="376237"/>
          </a:xfrm>
        </p:spPr>
        <p:txBody>
          <a:bodyPr rtlCol="0">
            <a:normAutofit/>
          </a:bodyPr>
          <a:lstStyle>
            <a:lvl1pPr marL="0" indent="0" algn="ctr">
              <a:buNone/>
              <a:defRPr sz="400"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4" name="Segnaposto testo 3">
            <a:extLst>
              <a:ext uri="{FF2B5EF4-FFF2-40B4-BE49-F238E27FC236}">
                <a16:creationId xmlns:a16="http://schemas.microsoft.com/office/drawing/2014/main" id="{7F0C3496-EA4B-43E5-9704-968F80A8552C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7294250" y="2880357"/>
            <a:ext cx="4057961" cy="1431234"/>
          </a:xfrm>
        </p:spPr>
        <p:txBody>
          <a:bodyPr rtlCol="0"/>
          <a:lstStyle>
            <a:lvl1pPr marL="0" indent="0">
              <a:buNone/>
              <a:defRPr sz="16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15" name="Segnaposto immagine 28">
            <a:extLst>
              <a:ext uri="{FF2B5EF4-FFF2-40B4-BE49-F238E27FC236}">
                <a16:creationId xmlns:a16="http://schemas.microsoft.com/office/drawing/2014/main" id="{13414E14-9FEB-40F8-AE6E-319637A8F1C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586106" y="4568018"/>
            <a:ext cx="376237" cy="376237"/>
          </a:xfrm>
        </p:spPr>
        <p:txBody>
          <a:bodyPr rtlCol="0">
            <a:normAutofit/>
          </a:bodyPr>
          <a:lstStyle>
            <a:lvl1pPr marL="0" indent="0" algn="ctr">
              <a:buNone/>
              <a:defRPr sz="400"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6" name="Segnaposto testo 3">
            <a:extLst>
              <a:ext uri="{FF2B5EF4-FFF2-40B4-BE49-F238E27FC236}">
                <a16:creationId xmlns:a16="http://schemas.microsoft.com/office/drawing/2014/main" id="{8EC97C88-8B4C-4665-845B-95CE8F237779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7294250" y="4568018"/>
            <a:ext cx="4057961" cy="1431234"/>
          </a:xfrm>
        </p:spPr>
        <p:txBody>
          <a:bodyPr rtlCol="0"/>
          <a:lstStyle>
            <a:lvl1pPr marL="0" indent="0">
              <a:buNone/>
              <a:defRPr sz="16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3837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026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47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5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5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91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7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94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65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7478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6714699" y="2606722"/>
            <a:ext cx="5010166" cy="38350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Titolo 1"/>
          <p:cNvSpPr>
            <a:spLocks noGrp="1"/>
          </p:cNvSpPr>
          <p:nvPr>
            <p:ph type="ctrTitle"/>
          </p:nvPr>
        </p:nvSpPr>
        <p:spPr>
          <a:xfrm>
            <a:off x="426110" y="4259935"/>
            <a:ext cx="6288589" cy="1475013"/>
          </a:xfrm>
        </p:spPr>
        <p:txBody>
          <a:bodyPr>
            <a:noAutofit/>
          </a:bodyPr>
          <a:lstStyle/>
          <a:p>
            <a:pPr algn="ctr"/>
            <a:br>
              <a:rPr lang="it-IT" dirty="0"/>
            </a:br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 panose="020B0502040204020203" pitchFamily="34" charset="0"/>
              </a:rPr>
              <a:t>coinvolgere le famiglie nei processi decisionali.</a:t>
            </a:r>
            <a:b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 panose="020B0502040204020203" pitchFamily="34" charset="0"/>
              </a:rPr>
            </a:br>
            <a:r>
              <a:rPr lang="it-I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 panose="020B0502040204020203" pitchFamily="34" charset="0"/>
              </a:rPr>
              <a:t>family group conference </a:t>
            </a:r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 panose="020B0502040204020203" pitchFamily="34" charset="0"/>
              </a:rPr>
              <a:t>(</a:t>
            </a:r>
            <a:r>
              <a:rPr lang="it-IT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 panose="020B0502040204020203" pitchFamily="34" charset="0"/>
              </a:rPr>
              <a:t>fgc</a:t>
            </a:r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 panose="020B0502040204020203" pitchFamily="34" charset="0"/>
              </a:rPr>
              <a:t>)</a:t>
            </a:r>
            <a:b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 panose="020B0502040204020203" pitchFamily="34" charset="0"/>
              </a:rPr>
            </a:br>
            <a:endParaRPr lang="it-IT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Condensed" panose="020B0502040204020203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21278" y="2369052"/>
            <a:ext cx="5762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gennaio 2024</a:t>
            </a:r>
          </a:p>
          <a:p>
            <a:pPr algn="r"/>
            <a:r>
              <a:rPr lang="it-IT" sz="2000" b="1" i="1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Webinar</a:t>
            </a:r>
            <a:r>
              <a:rPr lang="it-IT" sz="2000" b="1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fase di accreditamento  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426110" y="5551493"/>
            <a:ext cx="64977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bg1"/>
                </a:solidFill>
              </a:rPr>
              <a:t>Introduzione e Moderazione</a:t>
            </a:r>
            <a:endParaRPr lang="it-IT" sz="1600" i="1" dirty="0">
              <a:solidFill>
                <a:schemeClr val="bg1"/>
              </a:solidFill>
            </a:endParaRPr>
          </a:p>
          <a:p>
            <a:r>
              <a:rPr lang="it-IT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Emilio Di Fusco</a:t>
            </a:r>
          </a:p>
          <a:p>
            <a:r>
              <a:rPr lang="it-IT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CROAS Campania</a:t>
            </a:r>
          </a:p>
          <a:p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18" name="Circle: Hollow 7">
            <a:extLst>
              <a:ext uri="{FF2B5EF4-FFF2-40B4-BE49-F238E27FC236}">
                <a16:creationId xmlns:a16="http://schemas.microsoft.com/office/drawing/2014/main" id="{DFF3B58F-40A8-495F-B48A-75847FA68DE7}"/>
              </a:ext>
            </a:extLst>
          </p:cNvPr>
          <p:cNvSpPr/>
          <p:nvPr/>
        </p:nvSpPr>
        <p:spPr>
          <a:xfrm>
            <a:off x="6096000" y="5790878"/>
            <a:ext cx="688110" cy="688110"/>
          </a:xfrm>
          <a:prstGeom prst="donut">
            <a:avLst>
              <a:gd name="adj" fmla="val 21931"/>
            </a:avLst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>
              <a:solidFill>
                <a:schemeClr val="tx1"/>
              </a:solidFill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F902D45B-1FBE-498E-0A51-A98BD117B6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24" y="858086"/>
            <a:ext cx="2269082" cy="1510966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D6524010-BD95-58F8-D01C-BC5CB61F31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3398" y="1415092"/>
            <a:ext cx="4380941" cy="437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55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A8A9DB-6592-1E18-172C-BFFA9230B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04" y="793174"/>
            <a:ext cx="11029616" cy="707544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 panose="020B0502040204020203" pitchFamily="34" charset="0"/>
              </a:rPr>
              <a:t>Perché questo </a:t>
            </a:r>
            <a:r>
              <a:rPr lang="it-IT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 panose="020B0502040204020203" pitchFamily="34" charset="0"/>
              </a:rPr>
              <a:t>webinar</a:t>
            </a:r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Condensed" panose="020B0502040204020203" pitchFamily="34" charset="0"/>
              </a:rPr>
              <a:t>?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9D2ADEE2-7FAA-8CCF-6102-AE9C03D902E2}"/>
              </a:ext>
            </a:extLst>
          </p:cNvPr>
          <p:cNvCxnSpPr>
            <a:cxnSpLocks/>
          </p:cNvCxnSpPr>
          <p:nvPr/>
        </p:nvCxnSpPr>
        <p:spPr>
          <a:xfrm flipH="1">
            <a:off x="1021278" y="4546545"/>
            <a:ext cx="3978235" cy="118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Immagine 8">
            <a:extLst>
              <a:ext uri="{FF2B5EF4-FFF2-40B4-BE49-F238E27FC236}">
                <a16:creationId xmlns:a16="http://schemas.microsoft.com/office/drawing/2014/main" id="{CC1A052B-E088-973B-4B2A-37269058A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4410" y="2017781"/>
            <a:ext cx="1560449" cy="224608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859" y="1994149"/>
            <a:ext cx="2263405" cy="2269712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6AF5569-42CD-A66C-5EF1-0D48FF2943BC}"/>
              </a:ext>
            </a:extLst>
          </p:cNvPr>
          <p:cNvSpPr txBox="1"/>
          <p:nvPr/>
        </p:nvSpPr>
        <p:spPr>
          <a:xfrm>
            <a:off x="5648325" y="1934577"/>
            <a:ext cx="6096000" cy="1031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b="1" i="1" u="sng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scopo</a:t>
            </a:r>
          </a:p>
          <a:p>
            <a:r>
              <a:rPr lang="it-IT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Acquisire le conoscenze di base sul modello FGC, quale funzione svolgono nel fronteggiamento delle difficoltà familiari e l’importanza che rivestono nella protezione e nella cura dei bambini/ragazzi.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9747A3D-1C97-24E7-7F5D-7A7CCAFC8B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0132" y="5249780"/>
            <a:ext cx="1045029" cy="1175659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166F9E4-26B4-A344-3B05-120AE3E4F19F}"/>
              </a:ext>
            </a:extLst>
          </p:cNvPr>
          <p:cNvSpPr txBox="1"/>
          <p:nvPr/>
        </p:nvSpPr>
        <p:spPr>
          <a:xfrm>
            <a:off x="5648325" y="3140821"/>
            <a:ext cx="6096000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b="1" i="1" u="sng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chi?</a:t>
            </a:r>
          </a:p>
          <a:p>
            <a:pPr algn="just"/>
            <a:r>
              <a:rPr lang="it-IT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Quante e quanti operano nei servizi di Tutela minorile, e non solo (destinatari diretti), ma anche per raggiungere livelli di consapevolezza che ci stimolino nella nostra quotidiana azione di promozione, sviluppo e sostegno di politiche  sociali integrate, finalizzate al miglioramento del benessere sociale e della qualità di vita dei membri delle comunità (Codice Deontologico Titolo V, art. 39).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9AA3869D-92D4-187F-EA54-29E93C26DB4F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110011">
            <a:off x="5791275" y="4684950"/>
            <a:ext cx="1254702" cy="1254702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166F9E4-26B4-A344-3B05-120AE3E4F19F}"/>
              </a:ext>
            </a:extLst>
          </p:cNvPr>
          <p:cNvSpPr txBox="1"/>
          <p:nvPr/>
        </p:nvSpPr>
        <p:spPr>
          <a:xfrm>
            <a:off x="190004" y="4672786"/>
            <a:ext cx="543363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b="1" i="1" u="sng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chi?</a:t>
            </a:r>
          </a:p>
          <a:p>
            <a:pPr algn="just"/>
            <a:r>
              <a:rPr lang="it-IT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«La </a:t>
            </a:r>
            <a:r>
              <a:rPr lang="it-IT" sz="1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teoria relazionale</a:t>
            </a:r>
            <a:r>
              <a:rPr lang="it-IT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considera come primo fattore di efficacia terapeutica la possibilità che </a:t>
            </a:r>
            <a:r>
              <a:rPr lang="it-IT" sz="15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gli utenti e i familiari o i cittadini motivati aiutino i loro esperti nell’aiutarli a produrre i cambiamenti reciprocamente attesi</a:t>
            </a:r>
            <a:r>
              <a:rPr lang="it-IT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algn="just"/>
            <a:r>
              <a:rPr lang="it-IT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 non c’è parità di azione e di iniziativa tra le parti – se l’aiuto non emerge da una autentica relazione – non c’è cambiamento vero.»</a:t>
            </a:r>
          </a:p>
          <a:p>
            <a:pPr algn="just"/>
            <a:r>
              <a:rPr lang="it-IT" sz="1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Fabio </a:t>
            </a:r>
            <a:r>
              <a:rPr lang="it-IT" sz="12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Folgheraiter</a:t>
            </a:r>
            <a:r>
              <a:rPr lang="it-IT" sz="1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pag. 12, Lavorare con le famiglie nella tutela minorile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6325" y="5312301"/>
            <a:ext cx="2451512" cy="98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16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82E7FD53-2134-23C6-D25F-903886D73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54534" y="1481431"/>
            <a:ext cx="5712032" cy="182166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it-IT" sz="1800" b="1" dirty="0">
                <a:solidFill>
                  <a:schemeClr val="bg1"/>
                </a:solidFill>
              </a:rPr>
              <a:t>Programmare interventi in ambito sociale, e in special modo minorile, significa tenere in considerazione la condizione della persona minorenne come appartenente a un macro sistema che include la famiglia d’origine, eventuali famiglie affidatarie o adottive (se presenti), la scuola, il mondo delle relazioni amicali e sociali, il terzo settore ed il volontariato […]</a:t>
            </a:r>
          </a:p>
          <a:p>
            <a:endParaRPr lang="it-IT" dirty="0"/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0996B081-EACD-6558-334F-C00DFF18A307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5854534" y="3687879"/>
            <a:ext cx="5712032" cy="2142905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it-IT" sz="2500" b="1" dirty="0">
                <a:solidFill>
                  <a:schemeClr val="bg1"/>
                </a:solidFill>
              </a:rPr>
              <a:t>Per garantire la tutela delle persone minorenni è necessario partire da una logica multifattoriale complessa dove l’individuo (sia adulto sia minore di età) ed il suo contesto di appartenenza (la società e l’ambiente che lo circonda) sono parti di un unico ecosistema (</a:t>
            </a:r>
            <a:r>
              <a:rPr lang="it-IT" sz="2500" b="1" i="1" dirty="0" err="1">
                <a:solidFill>
                  <a:schemeClr val="bg1"/>
                </a:solidFill>
              </a:rPr>
              <a:t>Bateson</a:t>
            </a:r>
            <a:r>
              <a:rPr lang="it-IT" sz="2500" b="1" dirty="0">
                <a:solidFill>
                  <a:schemeClr val="bg1"/>
                </a:solidFill>
              </a:rPr>
              <a:t>, 1972), i cui sottosistemi (persona, ambiente, condotta) interagiscono tra loro in un determinismo triadico reciproco (</a:t>
            </a:r>
            <a:r>
              <a:rPr lang="it-IT" sz="2500" b="1" i="1" dirty="0">
                <a:solidFill>
                  <a:schemeClr val="bg1"/>
                </a:solidFill>
              </a:rPr>
              <a:t>Bandura</a:t>
            </a:r>
            <a:r>
              <a:rPr lang="it-IT" sz="2500" b="1" dirty="0">
                <a:solidFill>
                  <a:schemeClr val="bg1"/>
                </a:solidFill>
              </a:rPr>
              <a:t>, 1986) dove la persona influenza l’ambiente che la circonda e da esso a sua volta viene influenzata.</a:t>
            </a:r>
          </a:p>
          <a:p>
            <a:endParaRPr lang="it-IT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3BF5F331-ABD3-259A-8AB2-E6C40AAF1962}"/>
              </a:ext>
            </a:extLst>
          </p:cNvPr>
          <p:cNvSpPr/>
          <p:nvPr/>
        </p:nvSpPr>
        <p:spPr>
          <a:xfrm>
            <a:off x="309222" y="1127488"/>
            <a:ext cx="46779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Quale prospettiva?</a:t>
            </a:r>
            <a:endParaRPr lang="it-IT" sz="40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8955"/>
            <a:ext cx="5296395" cy="3644956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261489" y="6208992"/>
            <a:ext cx="47734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chemeClr val="accent1">
                    <a:lumMod val="75000"/>
                  </a:schemeClr>
                </a:solidFill>
              </a:rPr>
              <a:t>Edizione 01/2016</a:t>
            </a:r>
            <a:r>
              <a:rPr lang="it-IT" sz="1200" dirty="0">
                <a:solidFill>
                  <a:schemeClr val="accent1">
                    <a:lumMod val="75000"/>
                  </a:schemeClr>
                </a:solidFill>
              </a:rPr>
              <a:t> – Consiglio Nazionale Ordine degli Assistenti Sociali</a:t>
            </a:r>
          </a:p>
        </p:txBody>
      </p:sp>
    </p:spTree>
    <p:extLst>
      <p:ext uri="{BB962C8B-B14F-4D97-AF65-F5344CB8AC3E}">
        <p14:creationId xmlns:p14="http://schemas.microsoft.com/office/powerpoint/2010/main" val="254621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82E7FD53-2134-23C6-D25F-903886D73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sz="1800" b="1" dirty="0">
                <a:solidFill>
                  <a:schemeClr val="bg1"/>
                </a:solidFill>
              </a:rPr>
              <a:t>Dare risposte concrete alle esigenze delle e degli assistenti sociali che lavorano con minori e famiglie in difficoltà</a:t>
            </a:r>
          </a:p>
          <a:p>
            <a:endParaRPr lang="it-IT" dirty="0"/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0996B081-EACD-6558-334F-C00DFF18A307}"/>
              </a:ext>
            </a:extLst>
          </p:cNvPr>
          <p:cNvSpPr>
            <a:spLocks noGrp="1"/>
          </p:cNvSpPr>
          <p:nvPr>
            <p:ph type="body" sz="half" idx="23"/>
          </p:nvPr>
        </p:nvSpPr>
        <p:spPr/>
        <p:txBody>
          <a:bodyPr/>
          <a:lstStyle/>
          <a:p>
            <a:r>
              <a:rPr lang="it-IT" sz="1800" b="1" dirty="0">
                <a:solidFill>
                  <a:schemeClr val="bg1"/>
                </a:solidFill>
              </a:rPr>
              <a:t>Fornire indicazioni chiare sui metodi più innovativi, che vengono sempre più sperimentati con esiti positivi in Italia e all’estero</a:t>
            </a:r>
          </a:p>
          <a:p>
            <a:endParaRPr lang="it-IT" dirty="0"/>
          </a:p>
        </p:txBody>
      </p:sp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0FD18957-9E0D-A1A0-F88D-6BFA9DBCB4B9}"/>
              </a:ext>
            </a:extLst>
          </p:cNvPr>
          <p:cNvSpPr>
            <a:spLocks noGrp="1"/>
          </p:cNvSpPr>
          <p:nvPr>
            <p:ph type="body" sz="half" idx="25"/>
          </p:nvPr>
        </p:nvSpPr>
        <p:spPr/>
        <p:txBody>
          <a:bodyPr/>
          <a:lstStyle/>
          <a:p>
            <a:r>
              <a:rPr lang="it-IT" sz="1800" b="1" dirty="0">
                <a:solidFill>
                  <a:schemeClr val="bg1"/>
                </a:solidFill>
              </a:rPr>
              <a:t>Porre un accento particolare sul rispetto del punto di vista di bambini e ragazzi, sul coinvolgimento delle famiglie</a:t>
            </a:r>
          </a:p>
          <a:p>
            <a:endParaRPr lang="it-IT" dirty="0"/>
          </a:p>
        </p:txBody>
      </p:sp>
      <p:sp>
        <p:nvSpPr>
          <p:cNvPr id="14" name="Stella a 4 punte 13">
            <a:extLst>
              <a:ext uri="{FF2B5EF4-FFF2-40B4-BE49-F238E27FC236}">
                <a16:creationId xmlns:a16="http://schemas.microsoft.com/office/drawing/2014/main" id="{B369A6E1-8947-B70C-2017-D405D5BBC4D7}"/>
              </a:ext>
            </a:extLst>
          </p:cNvPr>
          <p:cNvSpPr/>
          <p:nvPr/>
        </p:nvSpPr>
        <p:spPr>
          <a:xfrm>
            <a:off x="6840071" y="1595718"/>
            <a:ext cx="340659" cy="358588"/>
          </a:xfrm>
          <a:prstGeom prst="star4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7" name="Stella a 4 punte 16">
            <a:extLst>
              <a:ext uri="{FF2B5EF4-FFF2-40B4-BE49-F238E27FC236}">
                <a16:creationId xmlns:a16="http://schemas.microsoft.com/office/drawing/2014/main" id="{15939598-1592-9FAB-8050-4FC94AF5A6BD}"/>
              </a:ext>
            </a:extLst>
          </p:cNvPr>
          <p:cNvSpPr/>
          <p:nvPr/>
        </p:nvSpPr>
        <p:spPr>
          <a:xfrm>
            <a:off x="6840070" y="3249706"/>
            <a:ext cx="340659" cy="358588"/>
          </a:xfrm>
          <a:prstGeom prst="star4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Stella a 4 punte 17">
            <a:extLst>
              <a:ext uri="{FF2B5EF4-FFF2-40B4-BE49-F238E27FC236}">
                <a16:creationId xmlns:a16="http://schemas.microsoft.com/office/drawing/2014/main" id="{407F0724-682E-26AC-F652-8E94B6BD95AA}"/>
              </a:ext>
            </a:extLst>
          </p:cNvPr>
          <p:cNvSpPr/>
          <p:nvPr/>
        </p:nvSpPr>
        <p:spPr>
          <a:xfrm>
            <a:off x="6840070" y="5002306"/>
            <a:ext cx="340659" cy="358588"/>
          </a:xfrm>
          <a:prstGeom prst="star4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3BF5F331-ABD3-259A-8AB2-E6C40AAF1962}"/>
              </a:ext>
            </a:extLst>
          </p:cNvPr>
          <p:cNvSpPr/>
          <p:nvPr/>
        </p:nvSpPr>
        <p:spPr>
          <a:xfrm>
            <a:off x="591059" y="984984"/>
            <a:ext cx="30524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Obiettivi</a:t>
            </a:r>
            <a:endParaRPr lang="it-IT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29" name="Immagine 28">
            <a:extLst>
              <a:ext uri="{FF2B5EF4-FFF2-40B4-BE49-F238E27FC236}">
                <a16:creationId xmlns:a16="http://schemas.microsoft.com/office/drawing/2014/main" id="{DA18CE50-913F-60A4-6D9D-E0CB9C219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461" y="731032"/>
            <a:ext cx="1431234" cy="1431234"/>
          </a:xfrm>
          <a:prstGeom prst="rect">
            <a:avLst/>
          </a:prstGeom>
        </p:spPr>
      </p:pic>
      <p:pic>
        <p:nvPicPr>
          <p:cNvPr id="33" name="Immagine 32">
            <a:extLst>
              <a:ext uri="{FF2B5EF4-FFF2-40B4-BE49-F238E27FC236}">
                <a16:creationId xmlns:a16="http://schemas.microsoft.com/office/drawing/2014/main" id="{24FE3446-18AA-BEDE-A475-9A3F16D4B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365" y="2430569"/>
            <a:ext cx="3621742" cy="341209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994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" grpId="0" build="p"/>
      <p:bldP spid="11" grpId="0" build="p"/>
    </p:bldLst>
  </p:timing>
</p:sld>
</file>

<file path=ppt/theme/theme1.xml><?xml version="1.0" encoding="utf-8"?>
<a:theme xmlns:a="http://schemas.openxmlformats.org/drawingml/2006/main" name="Dividendi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ividendi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i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439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Bahnschrift SemiCondensed</vt:lpstr>
      <vt:lpstr>Gill Sans MT</vt:lpstr>
      <vt:lpstr>Wingdings 2</vt:lpstr>
      <vt:lpstr>Dividendi</vt:lpstr>
      <vt:lpstr> coinvolgere le famiglie nei processi decisionali. family group conference (fgc) </vt:lpstr>
      <vt:lpstr>Perché questo webinar?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del bisogno complesso di prossimità territoriale nel Post Covid</dc:title>
  <dc:creator>Rosalba Sarnataro</dc:creator>
  <cp:lastModifiedBy>ospite</cp:lastModifiedBy>
  <cp:revision>127</cp:revision>
  <dcterms:created xsi:type="dcterms:W3CDTF">2023-07-19T08:58:22Z</dcterms:created>
  <dcterms:modified xsi:type="dcterms:W3CDTF">2024-01-31T14:13:26Z</dcterms:modified>
</cp:coreProperties>
</file>